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8"/>
  </p:notesMasterIdLst>
  <p:sldIdLst>
    <p:sldId id="258" r:id="rId2"/>
    <p:sldId id="261" r:id="rId3"/>
    <p:sldId id="259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62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04" autoAdjust="0"/>
    <p:restoredTop sz="82047" autoAdjust="0"/>
  </p:normalViewPr>
  <p:slideViewPr>
    <p:cSldViewPr snapToGrid="0">
      <p:cViewPr varScale="1">
        <p:scale>
          <a:sx n="61" d="100"/>
          <a:sy n="61" d="100"/>
        </p:scale>
        <p:origin x="98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1D1F9-3112-4AFD-B204-B91C05CD773E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3DC96-B5F8-4DF1-90B2-19AF2BC80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50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𝑑= </a:t>
                </a: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√(〖𝑑𝑥〗^2+〖𝑑𝑦〗^2 )</a:t>
                </a:r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𝑑= </a:t>
                </a: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√(〖𝑑𝑥〗^2+〖𝑑𝑦〗^2 )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smtClean="0">
                    <a:latin typeface="Cambria Math" panose="02040503050406030204" pitchFamily="18" charset="0"/>
                  </a:rPr>
                  <a:t>𝐶𝐹=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 (1 𝑚𝑚)/(𝑑 𝑝𝑖𝑥𝑒𝑙𝑠)</a:t>
                </a: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3DC96-B5F8-4DF1-90B2-19AF2BC809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5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30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23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76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6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24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23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58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7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47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0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MegaDerm</a:t>
            </a:r>
            <a:r>
              <a:rPr lang="en-US" dirty="0" smtClean="0"/>
              <a:t> 3000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Team 9</a:t>
            </a:r>
          </a:p>
          <a:p>
            <a:r>
              <a:rPr lang="en-US" dirty="0" smtClean="0"/>
              <a:t>Kristen Hagan</a:t>
            </a:r>
          </a:p>
          <a:p>
            <a:r>
              <a:rPr lang="en-US" dirty="0" err="1" smtClean="0"/>
              <a:t>Mahy</a:t>
            </a:r>
            <a:r>
              <a:rPr lang="en-US" dirty="0" smtClean="0"/>
              <a:t> Hussain</a:t>
            </a:r>
          </a:p>
          <a:p>
            <a:r>
              <a:rPr lang="en-US" dirty="0" smtClean="0"/>
              <a:t>Laura Kenyon</a:t>
            </a:r>
          </a:p>
          <a:p>
            <a:r>
              <a:rPr lang="en-US" dirty="0" smtClean="0"/>
              <a:t>Thomas Leahy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669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07299" y="0"/>
            <a:ext cx="2184701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color</a:t>
            </a:r>
            <a:br>
              <a:rPr lang="en-US" dirty="0" smtClean="0"/>
            </a:br>
            <a:r>
              <a:rPr lang="en-US" dirty="0" smtClean="0"/>
              <a:t>Variation </a:t>
            </a:r>
            <a:r>
              <a:rPr lang="en-US" dirty="0"/>
              <a:t>C</a:t>
            </a:r>
            <a:r>
              <a:rPr lang="en-US" dirty="0" smtClean="0"/>
              <a:t>oefficients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06098" y="3023937"/>
            <a:ext cx="2692853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Kristen do this, idk wat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8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139708" y="0"/>
            <a:ext cx="2052292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Timelapse</a:t>
            </a:r>
            <a:r>
              <a:rPr lang="en-US" dirty="0"/>
              <a:t> </a:t>
            </a:r>
            <a:r>
              <a:rPr lang="en-US" dirty="0" smtClean="0"/>
              <a:t>Creation:</a:t>
            </a:r>
          </a:p>
          <a:p>
            <a:pPr algn="ctr"/>
            <a:r>
              <a:rPr lang="en-US" dirty="0" smtClean="0"/>
              <a:t>Border Contour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8920" y="1001954"/>
            <a:ext cx="1977007" cy="12003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Scan through lesion cropped images to find the largest image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604193" y="863454"/>
            <a:ext cx="2590543" cy="147732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Use CF to scale all images</a:t>
            </a:r>
            <a:r>
              <a:rPr lang="en-US" b="1" dirty="0"/>
              <a:t> </a:t>
            </a:r>
            <a:r>
              <a:rPr lang="en-US" b="1" dirty="0" smtClean="0"/>
              <a:t>up to the maximum size. </a:t>
            </a:r>
          </a:p>
          <a:p>
            <a:pPr algn="ctr"/>
            <a:r>
              <a:rPr lang="en-US" b="1" dirty="0" smtClean="0"/>
              <a:t>Interpolate data points in between defined points created by scaling.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604193" y="3996222"/>
            <a:ext cx="2590543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Plot borders on the same map as a contour </a:t>
            </a:r>
            <a:r>
              <a:rPr lang="en-US" b="1" dirty="0" smtClean="0"/>
              <a:t>map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604193" y="2617781"/>
            <a:ext cx="2590543" cy="923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There might be something here to make it an image???</a:t>
            </a:r>
            <a:endParaRPr lang="en-US" b="1" dirty="0"/>
          </a:p>
        </p:txBody>
      </p: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 flipV="1">
            <a:off x="2665927" y="1602118"/>
            <a:ext cx="9382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2"/>
            <a:endCxn id="6" idx="0"/>
          </p:cNvCxnSpPr>
          <p:nvPr/>
        </p:nvCxnSpPr>
        <p:spPr>
          <a:xfrm>
            <a:off x="4899465" y="2340782"/>
            <a:ext cx="0" cy="276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5" idx="0"/>
          </p:cNvCxnSpPr>
          <p:nvPr/>
        </p:nvCxnSpPr>
        <p:spPr>
          <a:xfrm>
            <a:off x="4899465" y="3541111"/>
            <a:ext cx="0" cy="45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45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69175" y="4647"/>
            <a:ext cx="2122825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Time-lapse Creation:</a:t>
            </a:r>
          </a:p>
          <a:p>
            <a:pPr algn="ctr"/>
            <a:r>
              <a:rPr lang="en-US" dirty="0" smtClean="0"/>
              <a:t>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5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69175" y="0"/>
            <a:ext cx="2122825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Time-lapse Creation:</a:t>
            </a:r>
          </a:p>
          <a:p>
            <a:pPr algn="ctr"/>
            <a:r>
              <a:rPr lang="en-US" dirty="0" smtClean="0"/>
              <a:t>Asymmetry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72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69175" y="0"/>
            <a:ext cx="2122825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Time-lapse Creation:</a:t>
            </a:r>
          </a:p>
          <a:p>
            <a:pPr algn="ctr"/>
            <a:r>
              <a:rPr lang="en-US" dirty="0" smtClean="0"/>
              <a:t>Color Variation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06098" y="3023937"/>
            <a:ext cx="2692853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Kristen do this, idk wat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3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37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949262" y="944895"/>
            <a:ext cx="5473521" cy="530135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u="sng" dirty="0" smtClean="0"/>
              <a:t>Perform single-image Analysis on every image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10356433" y="42793"/>
            <a:ext cx="1835567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Process Overview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4867" y="3272407"/>
            <a:ext cx="1830053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Prompt user to</a:t>
            </a:r>
            <a:br>
              <a:rPr lang="en-US" dirty="0" smtClean="0"/>
            </a:br>
            <a:r>
              <a:rPr lang="en-US" dirty="0" smtClean="0"/>
              <a:t>input image stack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622123" y="1784012"/>
            <a:ext cx="206389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Prompt user to crop</a:t>
            </a:r>
            <a:br>
              <a:rPr lang="en-US" dirty="0" smtClean="0"/>
            </a:br>
            <a:r>
              <a:rPr lang="en-US" dirty="0" smtClean="0"/>
              <a:t>the ruler and mole</a:t>
            </a:r>
            <a:endParaRPr lang="en-US" dirty="0"/>
          </a:p>
        </p:txBody>
      </p:sp>
      <p:cxnSp>
        <p:nvCxnSpPr>
          <p:cNvPr id="14" name="Elbow Connector 13"/>
          <p:cNvCxnSpPr>
            <a:stCxn id="22" idx="3"/>
            <a:endCxn id="25" idx="1"/>
          </p:cNvCxnSpPr>
          <p:nvPr/>
        </p:nvCxnSpPr>
        <p:spPr>
          <a:xfrm>
            <a:off x="2284920" y="3595573"/>
            <a:ext cx="664342" cy="1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5" idx="1"/>
          </p:cNvCxnSpPr>
          <p:nvPr/>
        </p:nvCxnSpPr>
        <p:spPr>
          <a:xfrm rot="10800000" flipH="1">
            <a:off x="2949261" y="2081420"/>
            <a:ext cx="627573" cy="1514154"/>
          </a:xfrm>
          <a:prstGeom prst="bentConnector4">
            <a:avLst>
              <a:gd name="adj1" fmla="val 62078"/>
              <a:gd name="adj2" fmla="val 9988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718741" y="2825666"/>
            <a:ext cx="1870657" cy="923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Find the pixel/mm</a:t>
            </a:r>
            <a:br>
              <a:rPr lang="en-US" dirty="0" smtClean="0"/>
            </a:br>
            <a:r>
              <a:rPr lang="en-US" dirty="0" smtClean="0"/>
              <a:t>conversion factor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229404" y="1784011"/>
            <a:ext cx="1430264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Detect the</a:t>
            </a:r>
          </a:p>
          <a:p>
            <a:pPr algn="ctr"/>
            <a:r>
              <a:rPr lang="en-US" dirty="0"/>
              <a:t>l</a:t>
            </a:r>
            <a:r>
              <a:rPr lang="en-US" dirty="0" smtClean="0"/>
              <a:t>esion border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011601" y="2963291"/>
            <a:ext cx="1867805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Calculate lesion</a:t>
            </a:r>
          </a:p>
          <a:p>
            <a:pPr algn="ctr"/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873989" y="4142571"/>
            <a:ext cx="214109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asymmetry</a:t>
            </a:r>
            <a:br>
              <a:rPr lang="en-US" dirty="0" smtClean="0"/>
            </a:br>
            <a:r>
              <a:rPr lang="en-US" dirty="0" smtClean="0"/>
              <a:t>coefficients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852185" y="5185757"/>
            <a:ext cx="2184701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Color</a:t>
            </a:r>
          </a:p>
          <a:p>
            <a:pPr algn="ctr"/>
            <a:r>
              <a:rPr lang="en-US" dirty="0" smtClean="0"/>
              <a:t>Variation Coefficients</a:t>
            </a:r>
            <a:endParaRPr lang="en-US" dirty="0"/>
          </a:p>
        </p:txBody>
      </p:sp>
      <p:cxnSp>
        <p:nvCxnSpPr>
          <p:cNvPr id="52" name="Straight Arrow Connector 20"/>
          <p:cNvCxnSpPr>
            <a:stCxn id="24" idx="3"/>
            <a:endCxn id="46" idx="1"/>
          </p:cNvCxnSpPr>
          <p:nvPr/>
        </p:nvCxnSpPr>
        <p:spPr>
          <a:xfrm flipV="1">
            <a:off x="5686022" y="2107177"/>
            <a:ext cx="543382" cy="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20"/>
          <p:cNvCxnSpPr>
            <a:stCxn id="24" idx="2"/>
            <a:endCxn id="45" idx="0"/>
          </p:cNvCxnSpPr>
          <p:nvPr/>
        </p:nvCxnSpPr>
        <p:spPr>
          <a:xfrm rot="5400000">
            <a:off x="4456411" y="2628003"/>
            <a:ext cx="395323" cy="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20"/>
          <p:cNvCxnSpPr>
            <a:stCxn id="46" idx="2"/>
            <a:endCxn id="48" idx="0"/>
          </p:cNvCxnSpPr>
          <p:nvPr/>
        </p:nvCxnSpPr>
        <p:spPr>
          <a:xfrm rot="16200000" flipH="1">
            <a:off x="6678546" y="2696332"/>
            <a:ext cx="532949" cy="96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20"/>
          <p:cNvCxnSpPr>
            <a:stCxn id="45" idx="3"/>
            <a:endCxn id="48" idx="1"/>
          </p:cNvCxnSpPr>
          <p:nvPr/>
        </p:nvCxnSpPr>
        <p:spPr>
          <a:xfrm flipV="1">
            <a:off x="5589398" y="3286457"/>
            <a:ext cx="422203" cy="87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48" idx="2"/>
            <a:endCxn id="49" idx="0"/>
          </p:cNvCxnSpPr>
          <p:nvPr/>
        </p:nvCxnSpPr>
        <p:spPr>
          <a:xfrm flipH="1">
            <a:off x="6944539" y="3609622"/>
            <a:ext cx="965" cy="532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9" idx="2"/>
            <a:endCxn id="51" idx="0"/>
          </p:cNvCxnSpPr>
          <p:nvPr/>
        </p:nvCxnSpPr>
        <p:spPr>
          <a:xfrm flipH="1">
            <a:off x="6944536" y="4788902"/>
            <a:ext cx="3" cy="3968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51" idx="3"/>
            <a:endCxn id="25" idx="3"/>
          </p:cNvCxnSpPr>
          <p:nvPr/>
        </p:nvCxnSpPr>
        <p:spPr>
          <a:xfrm flipV="1">
            <a:off x="8036886" y="3595574"/>
            <a:ext cx="385897" cy="1913349"/>
          </a:xfrm>
          <a:prstGeom prst="bentConnector3">
            <a:avLst>
              <a:gd name="adj1" fmla="val 4910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9085635" y="2302910"/>
            <a:ext cx="2845715" cy="25853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Perform time-lapse analysis</a:t>
            </a:r>
            <a:br>
              <a:rPr lang="en-US" dirty="0" smtClean="0"/>
            </a:br>
            <a:r>
              <a:rPr lang="en-US" dirty="0" smtClean="0"/>
              <a:t>for individual data collected</a:t>
            </a:r>
            <a:br>
              <a:rPr lang="en-US" dirty="0" smtClean="0"/>
            </a:br>
            <a:r>
              <a:rPr lang="en-US" dirty="0" smtClean="0"/>
              <a:t>from every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Border Contour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 in area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 in asymmetry</a:t>
            </a:r>
            <a:br>
              <a:rPr lang="en-US" dirty="0" smtClean="0"/>
            </a:br>
            <a:r>
              <a:rPr lang="en-US" dirty="0" smtClean="0"/>
              <a:t>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 in color</a:t>
            </a:r>
            <a:br>
              <a:rPr lang="en-US" dirty="0" smtClean="0"/>
            </a:br>
            <a:r>
              <a:rPr lang="en-US" dirty="0" smtClean="0"/>
              <a:t>variation</a:t>
            </a:r>
            <a:r>
              <a:rPr lang="en-US" dirty="0"/>
              <a:t> </a:t>
            </a:r>
            <a:r>
              <a:rPr lang="en-US" dirty="0" smtClean="0"/>
              <a:t>over time</a:t>
            </a:r>
            <a:endParaRPr lang="en-US" dirty="0"/>
          </a:p>
        </p:txBody>
      </p:sp>
      <p:cxnSp>
        <p:nvCxnSpPr>
          <p:cNvPr id="96" name="Elbow Connector 95"/>
          <p:cNvCxnSpPr>
            <a:stCxn id="25" idx="3"/>
            <a:endCxn id="94" idx="1"/>
          </p:cNvCxnSpPr>
          <p:nvPr/>
        </p:nvCxnSpPr>
        <p:spPr>
          <a:xfrm flipV="1">
            <a:off x="8422783" y="3595572"/>
            <a:ext cx="662852" cy="2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61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4" y="184666"/>
            <a:ext cx="5896766" cy="5262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33734" y="0"/>
            <a:ext cx="1858266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Input Image Stack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59" y="1380419"/>
            <a:ext cx="7048465" cy="5262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60012" y="3550054"/>
            <a:ext cx="2350900" cy="147732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Images requires lesion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and millimeter ruler at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same focal length for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pixel-mm conversion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factor calculation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7821640" y="4288718"/>
            <a:ext cx="1738372" cy="13804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" idx="1"/>
          </p:cNvCxnSpPr>
          <p:nvPr/>
        </p:nvCxnSpPr>
        <p:spPr>
          <a:xfrm flipH="1" flipV="1">
            <a:off x="5655216" y="3910821"/>
            <a:ext cx="3904796" cy="3778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45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996078" y="0"/>
            <a:ext cx="219592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User Input - Cropping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38" y="136361"/>
            <a:ext cx="4030883" cy="300958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496752" y="42456"/>
            <a:ext cx="4191000" cy="3197389"/>
            <a:chOff x="5238750" y="136361"/>
            <a:chExt cx="4191000" cy="319738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16967" t="4286" r="16971" b="6071"/>
            <a:stretch/>
          </p:blipFill>
          <p:spPr>
            <a:xfrm>
              <a:off x="5238750" y="136361"/>
              <a:ext cx="4191000" cy="3197389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6604002" y="1009650"/>
              <a:ext cx="2344810" cy="2190749"/>
              <a:chOff x="6604002" y="1009650"/>
              <a:chExt cx="2344810" cy="219074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772400" y="1009650"/>
                <a:ext cx="1176412" cy="3693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Ruler Crop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604002" y="2824914"/>
                <a:ext cx="711198" cy="375485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588004" y="3507023"/>
            <a:ext cx="4400550" cy="3352800"/>
            <a:chOff x="588005" y="3505200"/>
            <a:chExt cx="4400550" cy="3352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16544" t="4151" r="16625" b="5283"/>
            <a:stretch/>
          </p:blipFill>
          <p:spPr>
            <a:xfrm>
              <a:off x="588005" y="3505200"/>
              <a:ext cx="4400550" cy="335280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1865534" y="4133850"/>
              <a:ext cx="2749547" cy="1885950"/>
              <a:chOff x="1865534" y="4133850"/>
              <a:chExt cx="2749547" cy="188595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446684" y="4133850"/>
                <a:ext cx="1168397" cy="3693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Mole Crop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865534" y="4812268"/>
                <a:ext cx="1220566" cy="12075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21807" t="14707" r="21292" b="30632"/>
          <a:stretch/>
        </p:blipFill>
        <p:spPr>
          <a:xfrm>
            <a:off x="6303438" y="4652210"/>
            <a:ext cx="2069431" cy="10587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9239" t="6772" r="18602" b="16378"/>
          <a:stretch/>
        </p:blipFill>
        <p:spPr>
          <a:xfrm>
            <a:off x="9304421" y="3593431"/>
            <a:ext cx="2582779" cy="2823411"/>
          </a:xfrm>
          <a:prstGeom prst="rect">
            <a:avLst/>
          </a:prstGeom>
        </p:spPr>
      </p:pic>
      <p:cxnSp>
        <p:nvCxnSpPr>
          <p:cNvPr id="20" name="Elbow Connector 19"/>
          <p:cNvCxnSpPr>
            <a:stCxn id="3" idx="3"/>
            <a:endCxn id="6" idx="1"/>
          </p:cNvCxnSpPr>
          <p:nvPr/>
        </p:nvCxnSpPr>
        <p:spPr>
          <a:xfrm flipV="1">
            <a:off x="4803721" y="1641151"/>
            <a:ext cx="693031" cy="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3"/>
            <a:endCxn id="14" idx="0"/>
          </p:cNvCxnSpPr>
          <p:nvPr/>
        </p:nvCxnSpPr>
        <p:spPr>
          <a:xfrm>
            <a:off x="9687752" y="1641151"/>
            <a:ext cx="908059" cy="195228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7" idx="3"/>
            <a:endCxn id="13" idx="1"/>
          </p:cNvCxnSpPr>
          <p:nvPr/>
        </p:nvCxnSpPr>
        <p:spPr>
          <a:xfrm flipV="1">
            <a:off x="4988554" y="5181600"/>
            <a:ext cx="1314884" cy="182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3" idx="2"/>
            <a:endCxn id="7" idx="0"/>
          </p:cNvCxnSpPr>
          <p:nvPr/>
        </p:nvCxnSpPr>
        <p:spPr>
          <a:xfrm rot="5400000">
            <a:off x="2607740" y="3326482"/>
            <a:ext cx="36108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20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953567" y="0"/>
            <a:ext cx="2238433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Finding the mm/pixel</a:t>
            </a:r>
            <a:br>
              <a:rPr lang="en-US" dirty="0" smtClean="0"/>
            </a:br>
            <a:r>
              <a:rPr lang="en-US" dirty="0" smtClean="0"/>
              <a:t>conversion factor (CF)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84364" y="884638"/>
            <a:ext cx="8089599" cy="4823253"/>
            <a:chOff x="2181079" y="943884"/>
            <a:chExt cx="8089599" cy="482325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21807" t="14707" r="21292" b="30632"/>
            <a:stretch/>
          </p:blipFill>
          <p:spPr>
            <a:xfrm>
              <a:off x="2181079" y="1628272"/>
              <a:ext cx="8089599" cy="4138865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2754999" y="943884"/>
              <a:ext cx="3073914" cy="1751550"/>
              <a:chOff x="2754999" y="943884"/>
              <a:chExt cx="3073914" cy="1751550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2855496" y="1941093"/>
                <a:ext cx="256673" cy="25667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724402" y="1756607"/>
                <a:ext cx="256673" cy="25667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Elbow Connector 6"/>
              <p:cNvCxnSpPr>
                <a:stCxn id="2" idx="6"/>
                <a:endCxn id="6" idx="4"/>
              </p:cNvCxnSpPr>
              <p:nvPr/>
            </p:nvCxnSpPr>
            <p:spPr>
              <a:xfrm flipV="1">
                <a:off x="3112169" y="2013281"/>
                <a:ext cx="1740570" cy="56149"/>
              </a:xfrm>
              <a:prstGeom prst="bentConnector2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endCxn id="6" idx="2"/>
              </p:cNvCxnSpPr>
              <p:nvPr/>
            </p:nvCxnSpPr>
            <p:spPr>
              <a:xfrm flipV="1">
                <a:off x="3112169" y="1884944"/>
                <a:ext cx="1612233" cy="184486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3982454" y="2326102"/>
                <a:ext cx="405880" cy="3693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dx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418223" y="2072389"/>
                <a:ext cx="410690" cy="3693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0000"/>
                    </a:solidFill>
                  </a:rPr>
                  <a:t>dy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4" name="Straight Connector 13"/>
              <p:cNvCxnSpPr>
                <a:stCxn id="11" idx="0"/>
              </p:cNvCxnSpPr>
              <p:nvPr/>
            </p:nvCxnSpPr>
            <p:spPr>
              <a:xfrm flipV="1">
                <a:off x="4185394" y="2041355"/>
                <a:ext cx="0" cy="284747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2" idx="1"/>
              </p:cNvCxnSpPr>
              <p:nvPr/>
            </p:nvCxnSpPr>
            <p:spPr>
              <a:xfrm flipH="1" flipV="1">
                <a:off x="4852738" y="2039786"/>
                <a:ext cx="565485" cy="217269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2754999" y="943884"/>
                    <a:ext cx="1935723" cy="427746"/>
                  </a:xfrm>
                  <a:prstGeom prst="rect">
                    <a:avLst/>
                  </a:prstGeom>
                  <a:noFill/>
                  <a:ln w="31750">
                    <a:solidFill>
                      <a:srgbClr val="FF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4999" y="943884"/>
                    <a:ext cx="1935723" cy="427746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8000"/>
                    </a:stretch>
                  </a:blipFill>
                  <a:ln w="3175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Straight Connector 19"/>
              <p:cNvCxnSpPr>
                <a:stCxn id="18" idx="2"/>
              </p:cNvCxnSpPr>
              <p:nvPr/>
            </p:nvCxnSpPr>
            <p:spPr>
              <a:xfrm>
                <a:off x="3722861" y="1371630"/>
                <a:ext cx="402442" cy="569463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9251271" y="3214239"/>
                <a:ext cx="2619887" cy="848437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𝐶𝐹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271" y="3214239"/>
                <a:ext cx="2619887" cy="8484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46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35063" y="0"/>
            <a:ext cx="1456937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Detecting the</a:t>
            </a:r>
            <a:br>
              <a:rPr lang="en-US" dirty="0" smtClean="0"/>
            </a:br>
            <a:r>
              <a:rPr lang="en-US" dirty="0" smtClean="0"/>
              <a:t>lesion border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152" t="5589" r="13421" b="11922"/>
          <a:stretch/>
        </p:blipFill>
        <p:spPr>
          <a:xfrm>
            <a:off x="4493795" y="220578"/>
            <a:ext cx="3304673" cy="32320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2" t="18480" r="55439" b="54152"/>
          <a:stretch/>
        </p:blipFill>
        <p:spPr>
          <a:xfrm>
            <a:off x="571522" y="2020862"/>
            <a:ext cx="3009880" cy="314425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367403" y="2381807"/>
            <a:ext cx="3096128" cy="2422359"/>
            <a:chOff x="6384757" y="3978440"/>
            <a:chExt cx="3096128" cy="2422359"/>
          </a:xfrm>
        </p:grpSpPr>
        <p:sp>
          <p:nvSpPr>
            <p:cNvPr id="5" name="TextBox 4"/>
            <p:cNvSpPr txBox="1"/>
            <p:nvPr/>
          </p:nvSpPr>
          <p:spPr>
            <a:xfrm>
              <a:off x="6384757" y="3978440"/>
              <a:ext cx="3096128" cy="2422359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 smtClean="0"/>
                <a:t>XY Coordinates for the Border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22259" t="25274" r="62699" b="49507"/>
            <a:stretch/>
          </p:blipFill>
          <p:spPr>
            <a:xfrm>
              <a:off x="6954253" y="4349290"/>
              <a:ext cx="1957136" cy="184484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493795" y="4004162"/>
            <a:ext cx="3435034" cy="2703096"/>
            <a:chOff x="4221060" y="4010526"/>
            <a:chExt cx="3435034" cy="2703096"/>
          </a:xfrm>
        </p:grpSpPr>
        <p:sp>
          <p:nvSpPr>
            <p:cNvPr id="10" name="TextBox 9"/>
            <p:cNvSpPr txBox="1"/>
            <p:nvPr/>
          </p:nvSpPr>
          <p:spPr>
            <a:xfrm>
              <a:off x="4221060" y="4010526"/>
              <a:ext cx="3435034" cy="270309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 err="1" smtClean="0"/>
                <a:t>Binarized</a:t>
              </a:r>
              <a:r>
                <a:rPr lang="en-US" dirty="0" smtClean="0"/>
                <a:t> Image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l="14228" t="7134" r="16111" b="13158"/>
            <a:stretch/>
          </p:blipFill>
          <p:spPr>
            <a:xfrm>
              <a:off x="4809612" y="4386080"/>
              <a:ext cx="2257929" cy="2249211"/>
            </a:xfrm>
            <a:prstGeom prst="rect">
              <a:avLst/>
            </a:prstGeom>
          </p:spPr>
        </p:pic>
      </p:grpSp>
      <p:cxnSp>
        <p:nvCxnSpPr>
          <p:cNvPr id="15" name="Straight Arrow Connector 14"/>
          <p:cNvCxnSpPr>
            <a:stCxn id="3" idx="3"/>
            <a:endCxn id="2" idx="1"/>
          </p:cNvCxnSpPr>
          <p:nvPr/>
        </p:nvCxnSpPr>
        <p:spPr>
          <a:xfrm flipV="1">
            <a:off x="3581402" y="1836599"/>
            <a:ext cx="912393" cy="17563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  <a:endCxn id="5" idx="1"/>
          </p:cNvCxnSpPr>
          <p:nvPr/>
        </p:nvCxnSpPr>
        <p:spPr>
          <a:xfrm flipV="1">
            <a:off x="3581402" y="3592987"/>
            <a:ext cx="478600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" idx="3"/>
            <a:endCxn id="10" idx="1"/>
          </p:cNvCxnSpPr>
          <p:nvPr/>
        </p:nvCxnSpPr>
        <p:spPr>
          <a:xfrm>
            <a:off x="3581402" y="3592988"/>
            <a:ext cx="912393" cy="1762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14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82447" y="0"/>
            <a:ext cx="1409553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the</a:t>
            </a:r>
            <a:br>
              <a:rPr lang="en-US" dirty="0" smtClean="0"/>
            </a:br>
            <a:r>
              <a:rPr lang="en-US" dirty="0" smtClean="0"/>
              <a:t>lesion area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98549" y="2402301"/>
            <a:ext cx="3435034" cy="2703096"/>
            <a:chOff x="419099" y="2301345"/>
            <a:chExt cx="3435034" cy="2703096"/>
          </a:xfrm>
        </p:grpSpPr>
        <p:sp>
          <p:nvSpPr>
            <p:cNvPr id="11" name="TextBox 10"/>
            <p:cNvSpPr txBox="1"/>
            <p:nvPr/>
          </p:nvSpPr>
          <p:spPr>
            <a:xfrm>
              <a:off x="419099" y="2301345"/>
              <a:ext cx="3435034" cy="270309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 err="1" smtClean="0"/>
                <a:t>Binarized</a:t>
              </a:r>
              <a:r>
                <a:rPr lang="en-US" dirty="0" smtClean="0"/>
                <a:t> Image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14228" t="7134" r="16111" b="13158"/>
            <a:stretch/>
          </p:blipFill>
          <p:spPr>
            <a:xfrm>
              <a:off x="1036231" y="2672666"/>
              <a:ext cx="2200770" cy="2192273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4937634" y="3430683"/>
            <a:ext cx="2800638" cy="64633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Sum the number of pixels </a:t>
            </a:r>
            <a:br>
              <a:rPr lang="en-US" dirty="0" smtClean="0"/>
            </a:br>
            <a:r>
              <a:rPr lang="en-US" dirty="0" smtClean="0"/>
              <a:t>considered</a:t>
            </a:r>
            <a:r>
              <a:rPr lang="en-US" dirty="0"/>
              <a:t> </a:t>
            </a:r>
            <a:r>
              <a:rPr lang="en-US" dirty="0" smtClean="0"/>
              <a:t>part of the mole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1" idx="3"/>
            <a:endCxn id="13" idx="1"/>
          </p:cNvCxnSpPr>
          <p:nvPr/>
        </p:nvCxnSpPr>
        <p:spPr>
          <a:xfrm>
            <a:off x="3833583" y="3753849"/>
            <a:ext cx="11040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842324" y="3015185"/>
                <a:ext cx="2977930" cy="1477328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Convert the area</a:t>
                </a:r>
                <a:br>
                  <a:rPr lang="en-US" dirty="0" smtClean="0"/>
                </a:br>
                <a:r>
                  <a:rPr lang="en-US" dirty="0" smtClean="0"/>
                  <a:t> to millimeters</a:t>
                </a:r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𝑃𝑖𝑥𝑒𝑙𝑠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324" y="3015185"/>
                <a:ext cx="2977930" cy="1477328"/>
              </a:xfrm>
              <a:prstGeom prst="rect">
                <a:avLst/>
              </a:prstGeom>
              <a:blipFill rotWithShape="0">
                <a:blip r:embed="rId3"/>
                <a:stretch>
                  <a:fillRect t="-1619"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>
            <a:stCxn id="13" idx="3"/>
            <a:endCxn id="18" idx="1"/>
          </p:cNvCxnSpPr>
          <p:nvPr/>
        </p:nvCxnSpPr>
        <p:spPr>
          <a:xfrm>
            <a:off x="7738272" y="3753849"/>
            <a:ext cx="110405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65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50901" y="0"/>
            <a:ext cx="214109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asymmetry</a:t>
            </a:r>
            <a:br>
              <a:rPr lang="en-US" dirty="0" smtClean="0"/>
            </a:br>
            <a:r>
              <a:rPr lang="en-US" dirty="0" smtClean="0"/>
              <a:t>coefficients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34588" y="1901380"/>
                <a:ext cx="3307178" cy="347988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1400" dirty="0" smtClean="0"/>
                  <a:t>Circularity Index</a:t>
                </a:r>
              </a:p>
              <a:p>
                <a:pPr algn="ctr"/>
                <a:endParaRPr lang="en-US" sz="1400" dirty="0"/>
              </a:p>
              <a:p>
                <a:pPr algn="ctr"/>
                <a:r>
                  <a:rPr lang="en-US" sz="1400" dirty="0" smtClean="0"/>
                  <a:t>A measure of how much of a</a:t>
                </a:r>
                <a:br>
                  <a:rPr lang="en-US" sz="1400" dirty="0" smtClean="0"/>
                </a:br>
                <a:r>
                  <a:rPr lang="en-US" sz="1400" dirty="0" smtClean="0"/>
                  <a:t>perfect circle the lesion is</a:t>
                </a:r>
              </a:p>
              <a:p>
                <a:pPr algn="ctr"/>
                <a:endParaRPr lang="en-US" sz="1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𝐶𝑖𝑟𝑐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𝐴𝑟𝑒𝑎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𝑃𝑖𝑥𝑒𝑙𝑠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𝑃𝑒𝑟𝑖𝑚𝑒𝑡𝑒𝑟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𝑃𝑖𝑥𝑒𝑙𝑠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b="0" dirty="0" smtClean="0"/>
              </a:p>
              <a:p>
                <a:pPr algn="ctr"/>
                <a:endParaRPr lang="en-US" sz="1400" dirty="0" smtClean="0"/>
              </a:p>
              <a:p>
                <a:pPr algn="ctr"/>
                <a:r>
                  <a:rPr lang="en-US" sz="1400" dirty="0"/>
                  <a:t>w</a:t>
                </a:r>
                <a:r>
                  <a:rPr lang="en-US" sz="1400" dirty="0" smtClean="0"/>
                  <a:t>here</a:t>
                </a:r>
              </a:p>
              <a:p>
                <a:pPr algn="ctr"/>
                <a:endParaRPr lang="en-US" sz="1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𝑃𝑒𝑟𝑖𝑚𝑒𝑡𝑒𝑟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𝑃𝑖𝑥𝑒𝑙𝑠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𝑋𝑌𝐵𝑜𝑟𝑑𝑒𝑟𝑃𝑜𝑖𝑛𝑡𝑠</m:t>
                          </m:r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b="0" dirty="0" smtClean="0"/>
              </a:p>
              <a:p>
                <a:pPr algn="ctr"/>
                <a:r>
                  <a:rPr lang="en-US" sz="1400" dirty="0" smtClean="0"/>
                  <a:t>Note: If </a:t>
                </a:r>
                <a:r>
                  <a:rPr lang="en-US" sz="1400" dirty="0" err="1" smtClean="0"/>
                  <a:t>Circ</a:t>
                </a:r>
                <a:r>
                  <a:rPr lang="en-US" sz="1400" dirty="0" smtClean="0"/>
                  <a:t> &gt; 1, the object is elliptical. If </a:t>
                </a:r>
                <a:r>
                  <a:rPr lang="en-US" sz="1400" dirty="0" err="1" smtClean="0"/>
                  <a:t>Circ</a:t>
                </a:r>
                <a:r>
                  <a:rPr lang="en-US" sz="1400" dirty="0" smtClean="0"/>
                  <a:t> &lt; 1, the object must have fairly jagged edges.</a:t>
                </a:r>
                <a:endParaRPr lang="en-US" sz="1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88" y="1901380"/>
                <a:ext cx="3307178" cy="3479880"/>
              </a:xfrm>
              <a:prstGeom prst="rect">
                <a:avLst/>
              </a:prstGeom>
              <a:blipFill rotWithShape="0">
                <a:blip r:embed="rId2"/>
                <a:stretch>
                  <a:fillRect b="-7986"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/>
          <p:cNvGrpSpPr/>
          <p:nvPr/>
        </p:nvGrpSpPr>
        <p:grpSpPr>
          <a:xfrm>
            <a:off x="4640733" y="1394010"/>
            <a:ext cx="3154155" cy="4494623"/>
            <a:chOff x="4064792" y="398508"/>
            <a:chExt cx="3154155" cy="4494623"/>
          </a:xfrm>
        </p:grpSpPr>
        <p:sp>
          <p:nvSpPr>
            <p:cNvPr id="5" name="TextBox 4"/>
            <p:cNvSpPr txBox="1"/>
            <p:nvPr/>
          </p:nvSpPr>
          <p:spPr>
            <a:xfrm>
              <a:off x="4064792" y="398508"/>
              <a:ext cx="3154155" cy="44946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 dirty="0" smtClean="0"/>
                <a:t>Plane of Symmetry Testing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Rotate through </a:t>
              </a:r>
              <a:r>
                <a:rPr lang="el-GR" sz="1400" dirty="0" smtClean="0"/>
                <a:t>θ</a:t>
              </a:r>
              <a:r>
                <a:rPr lang="en-US" sz="1400" dirty="0" smtClean="0"/>
                <a:t> from 0° to 179°.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Overlap the image across the line of symmetry and calculate the percent match.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Output the highest percent match as the symmetry coefficient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678331" y="2018066"/>
              <a:ext cx="1927075" cy="2192273"/>
              <a:chOff x="9689431" y="3037453"/>
              <a:chExt cx="1927075" cy="219227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/>
              <a:srcRect l="22890" t="7134" r="16111" b="13158"/>
              <a:stretch/>
            </p:blipFill>
            <p:spPr>
              <a:xfrm>
                <a:off x="9689431" y="3037453"/>
                <a:ext cx="1927075" cy="2192273"/>
              </a:xfrm>
              <a:prstGeom prst="rect">
                <a:avLst/>
              </a:prstGeom>
            </p:spPr>
          </p:pic>
          <p:grpSp>
            <p:nvGrpSpPr>
              <p:cNvPr id="17" name="Group 16"/>
              <p:cNvGrpSpPr/>
              <p:nvPr/>
            </p:nvGrpSpPr>
            <p:grpSpPr>
              <a:xfrm>
                <a:off x="9689431" y="3501250"/>
                <a:ext cx="1927075" cy="886374"/>
                <a:chOff x="9689431" y="3501250"/>
                <a:chExt cx="1927075" cy="886374"/>
              </a:xfrm>
            </p:grpSpPr>
            <p:sp>
              <p:nvSpPr>
                <p:cNvPr id="2" name="Oval 1"/>
                <p:cNvSpPr/>
                <p:nvPr/>
              </p:nvSpPr>
              <p:spPr>
                <a:xfrm>
                  <a:off x="10548694" y="4013273"/>
                  <a:ext cx="208548" cy="24063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" name="Straight Connector 6"/>
                <p:cNvCxnSpPr>
                  <a:stCxn id="4" idx="1"/>
                  <a:endCxn id="4" idx="3"/>
                </p:cNvCxnSpPr>
                <p:nvPr/>
              </p:nvCxnSpPr>
              <p:spPr>
                <a:xfrm>
                  <a:off x="9689431" y="4133590"/>
                  <a:ext cx="1927075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Arc 14"/>
                <p:cNvSpPr/>
                <p:nvPr/>
              </p:nvSpPr>
              <p:spPr>
                <a:xfrm>
                  <a:off x="10548694" y="3879552"/>
                  <a:ext cx="677159" cy="508072"/>
                </a:xfrm>
                <a:prstGeom prst="arc">
                  <a:avLst/>
                </a:prstGeom>
                <a:ln w="31750">
                  <a:solidFill>
                    <a:srgbClr val="FF0000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10768468" y="3501250"/>
                  <a:ext cx="35298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b="1" dirty="0" smtClean="0">
                      <a:solidFill>
                        <a:srgbClr val="FF0000"/>
                      </a:solidFill>
                    </a:rPr>
                    <a:t>θ</a:t>
                  </a:r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grpSp>
        <p:nvGrpSpPr>
          <p:cNvPr id="40" name="Group 39"/>
          <p:cNvGrpSpPr/>
          <p:nvPr/>
        </p:nvGrpSpPr>
        <p:grpSpPr>
          <a:xfrm>
            <a:off x="8408427" y="1315252"/>
            <a:ext cx="3314092" cy="4652137"/>
            <a:chOff x="8524068" y="1252717"/>
            <a:chExt cx="3314092" cy="4652137"/>
          </a:xfrm>
        </p:grpSpPr>
        <p:sp>
          <p:nvSpPr>
            <p:cNvPr id="22" name="TextBox 21"/>
            <p:cNvSpPr txBox="1"/>
            <p:nvPr/>
          </p:nvSpPr>
          <p:spPr>
            <a:xfrm>
              <a:off x="8524068" y="1252717"/>
              <a:ext cx="3314092" cy="4652137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 dirty="0" smtClean="0"/>
                <a:t>Difference in Elliptical Perimeter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Fit the object to an ellipse based off of major and minor axes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Calculate the difference in perimeters between the two as a percentage (object perimeter as described previously). A higher percentage value means the object has more jagged edges.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9312118" y="3567119"/>
              <a:ext cx="1927075" cy="2192273"/>
              <a:chOff x="9944063" y="3331483"/>
              <a:chExt cx="1927075" cy="2192273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/>
              <a:srcRect l="22890" t="7134" r="16111" b="13158"/>
              <a:stretch/>
            </p:blipFill>
            <p:spPr>
              <a:xfrm>
                <a:off x="9944063" y="3331483"/>
                <a:ext cx="1927075" cy="2192273"/>
              </a:xfrm>
              <a:prstGeom prst="rect">
                <a:avLst/>
              </a:prstGeom>
            </p:spPr>
          </p:pic>
          <p:sp>
            <p:nvSpPr>
              <p:cNvPr id="26" name="Oval 25"/>
              <p:cNvSpPr/>
              <p:nvPr/>
            </p:nvSpPr>
            <p:spPr>
              <a:xfrm>
                <a:off x="10276888" y="3555200"/>
                <a:ext cx="1251283" cy="1742941"/>
              </a:xfrm>
              <a:prstGeom prst="ellipse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4" name="Straight Connector 33"/>
          <p:cNvCxnSpPr>
            <a:stCxn id="26" idx="6"/>
            <a:endCxn id="26" idx="2"/>
          </p:cNvCxnSpPr>
          <p:nvPr/>
        </p:nvCxnSpPr>
        <p:spPr>
          <a:xfrm flipH="1">
            <a:off x="9529302" y="4724842"/>
            <a:ext cx="125128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6" idx="0"/>
            <a:endCxn id="26" idx="4"/>
          </p:cNvCxnSpPr>
          <p:nvPr/>
        </p:nvCxnSpPr>
        <p:spPr>
          <a:xfrm>
            <a:off x="10154944" y="3853371"/>
            <a:ext cx="0" cy="174294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" idx="3"/>
            <a:endCxn id="5" idx="1"/>
          </p:cNvCxnSpPr>
          <p:nvPr/>
        </p:nvCxnSpPr>
        <p:spPr>
          <a:xfrm>
            <a:off x="4041766" y="3641320"/>
            <a:ext cx="598967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" idx="3"/>
            <a:endCxn id="22" idx="1"/>
          </p:cNvCxnSpPr>
          <p:nvPr/>
        </p:nvCxnSpPr>
        <p:spPr>
          <a:xfrm flipV="1">
            <a:off x="7794888" y="3641321"/>
            <a:ext cx="61353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89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686</TotalTime>
  <Words>286</Words>
  <Application>Microsoft Office PowerPoint</Application>
  <PresentationFormat>Widescreen</PresentationFormat>
  <Paragraphs>101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The MegaDerm 3000</vt:lpstr>
      <vt:lpstr>Process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Validation</vt:lpstr>
      <vt:lpstr>Future Directions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Leahy</dc:creator>
  <cp:lastModifiedBy>Thomas Leahy</cp:lastModifiedBy>
  <cp:revision>30</cp:revision>
  <dcterms:created xsi:type="dcterms:W3CDTF">2016-10-10T17:10:57Z</dcterms:created>
  <dcterms:modified xsi:type="dcterms:W3CDTF">2016-10-23T02:49:35Z</dcterms:modified>
</cp:coreProperties>
</file>